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CA83690-1B37-4DD9-8E00-09DBB4F2B26C}" type="datetimeFigureOut">
              <a:rPr lang="ru-RU" smtClean="0"/>
              <a:t>03.02.2016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023A12E-BD57-461A-9277-65C52EC253A4}" type="slidenum">
              <a:rPr lang="ru-RU" smtClean="0"/>
              <a:t>‹#›</a:t>
            </a:fld>
            <a:endParaRPr lang="ru-RU"/>
          </a:p>
        </p:txBody>
      </p:sp>
    </p:spTree>
    <p:extLst>
      <p:ext uri="{BB962C8B-B14F-4D97-AF65-F5344CB8AC3E}">
        <p14:creationId xmlns:p14="http://schemas.microsoft.com/office/powerpoint/2010/main" val="427130913"/>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A83690-1B37-4DD9-8E00-09DBB4F2B26C}" type="datetimeFigureOut">
              <a:rPr lang="ru-RU" smtClean="0"/>
              <a:t>03.02.2016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23A12E-BD57-461A-9277-65C52EC253A4}" type="slidenum">
              <a:rPr lang="ru-RU" smtClean="0"/>
              <a:t>‹#›</a:t>
            </a:fld>
            <a:endParaRPr lang="ru-RU"/>
          </a:p>
        </p:txBody>
      </p:sp>
    </p:spTree>
    <p:extLst>
      <p:ext uri="{BB962C8B-B14F-4D97-AF65-F5344CB8AC3E}">
        <p14:creationId xmlns:p14="http://schemas.microsoft.com/office/powerpoint/2010/main" val="2778183502"/>
      </p:ext>
    </p:extLst>
  </p:cSld>
  <p:clrMap bg1="lt1" tx1="dk1" bg2="lt2" tx2="dk2" accent1="accent1" accent2="accent2" accent3="accent3" accent4="accent4" accent5="accent5" accent6="accent6" hlink="hlink" folHlink="folHlink"/>
  <p:sldLayoutIdLst>
    <p:sldLayoutId id="2147483654"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ukrussia2014.ru/en/" TargetMode="Externa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418314451"/>
      </p:ext>
    </p:extLst>
  </p:cSld>
  <p:clrMapOvr>
    <a:masterClrMapping/>
  </p:clrMapOvr>
  <mc:AlternateContent xmlns:mc="http://schemas.openxmlformats.org/markup-compatibility/2006">
    <mc:Choice xmlns:p14="http://schemas.microsoft.com/office/powerpoint/2010/main" Requires="p14">
      <p:transition spd="med">
        <p14:gallery dir="l"/>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pPr defTabSz="1216025">
              <a:lnSpc>
                <a:spcPct val="90000"/>
              </a:lnSpc>
            </a:pPr>
            <a:r>
              <a:rPr lang="ru-RU" sz="4000" b="1" smtClean="0"/>
              <a:t/>
            </a:r>
            <a:br>
              <a:rPr lang="ru-RU" sz="4000" b="1" smtClean="0"/>
            </a:br>
            <a:r>
              <a:rPr lang="ru-RU" sz="4000" b="1" smtClean="0"/>
              <a:t>Гипотеза:</a:t>
            </a:r>
            <a:r>
              <a:rPr lang="ru-RU" sz="4000" smtClean="0"/>
              <a:t> чем больше мы узнаем о Фанзамане Баттале, изучаем его творчество, тем больше не перестаем удивляться его высокой нравственности как человека и гениальности как писателя.</a:t>
            </a:r>
            <a:endParaRPr lang="ru-RU" sz="4000"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592361287"/>
      </p:ext>
    </p:extLst>
  </p:cSld>
  <p:clrMapOvr>
    <a:masterClrMapping/>
  </p:clrMapOvr>
  <p:transition spd="slow">
    <p:wheel spokes="1"/>
  </p:transition>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ru-RU" sz="2800" b="1" smtClean="0">
                <a:hlinkClick r:id="rId2"/>
              </a:rPr>
              <a:t>The UK-Russia Year of Culture 2014 </a:t>
            </a:r>
            <a:r>
              <a:rPr lang="ru-RU" sz="2800" smtClean="0"/>
              <a:t>will celebrate the rich and diverse cultural heritage of both countries. It aims to foster cultural exchange and the flow of ideas whilst developing stronger relations between people, institutions and governments. The scale of the programme across arts, education, language and science is indicative of a huge improvement in cultural relations.</a:t>
            </a:r>
            <a:endParaRPr lang="ru-RU" sz="2800"/>
          </a:p>
        </p:txBody>
      </p:sp>
      <p:pic>
        <p:nvPicPr>
          <p:cNvPr id="3" name="Рисунок 2"/>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30637551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sz="400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39708529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ru-RU" sz="1800" i="1" smtClean="0"/>
              <a:t>Today, we are hugely pleased to announce that 2014 will be the Russia-UK Year of Culture. More than 250 events in the sphere of culture, science, education and sports, which will be held both in Russia and the UK, will undoubtedly attract the attention of many people, including youth. It will serve the cause of better mutual understanding between our peoples, will lay a solid foundation for long-term cooperation in the future in various areas.</a:t>
            </a:r>
            <a:r>
              <a:rPr lang="ru-RU" sz="3200" smtClean="0"/>
              <a:t> </a:t>
            </a:r>
            <a:endParaRPr lang="en-US" sz="320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497921978"/>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ru-RU" sz="2000" i="1" smtClean="0"/>
              <a:t>I am delighted to announce the start of this new initiative. The UK’s cultural and educational relationship with Russia matters enormously and the UK-Russia Year of Culture will create new links between people, institutions and businesses in both our countries. Russia and the UK are renowned for their cultural and creative contribution to the world so it is right that we come together to celebrate our grand traditions in 2014 whilst initiating new collaborations for the future.</a:t>
            </a:r>
            <a:r>
              <a:rPr lang="ru-RU" sz="3200" smtClean="0"/>
              <a:t> </a:t>
            </a:r>
            <a:endParaRPr lang="en-US" sz="320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59888498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4187396690"/>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pPr algn="just"/>
            <a:r>
              <a:rPr lang="en-US" sz="1600" smtClean="0"/>
              <a:t>He was born on February 16, 1939 in Urusovo's village of our area in Saitbattal's family, the personality extraordinary, being exposed in due time to persecutions as "fist", "the enemy of the people" and the religious attendant, deprived of the electoral rights which property several times was confiscated, and most sent it twice.</a:t>
            </a:r>
            <a:br>
              <a:rPr lang="en-US" sz="1600" smtClean="0"/>
            </a:br>
            <a:r>
              <a:rPr lang="en-US" sz="1600" smtClean="0"/>
              <a:t/>
            </a:r>
            <a:br>
              <a:rPr lang="en-US" sz="1600" smtClean="0"/>
            </a:br>
            <a:r>
              <a:rPr lang="en-US" sz="1600" smtClean="0"/>
              <a:t>Later he so told: "I was born in Urusovo's village (in Tatar "Urys". – From an edition). The mullah of the village made a naming ceremony. When grew up, we somehow together with mother went on a visit to relatives who had a radio receiver. From a black box I heard words in the Tatar language: "The Russian people – the great people". And as writing of the words "Urusovo" and "Russian" in Tatar sounds equally, understood that inhabitants of our village – great people. I even jumped up for pleasure. I thought that inhabitants of our village well-known for the whole world! As I was mistaken by children's naivety. I understood that our village though is called as "Urusovo", but is purely Muslim".</a:t>
            </a:r>
            <a:br>
              <a:rPr lang="en-US" sz="1600" smtClean="0"/>
            </a:br>
            <a:r>
              <a:rPr lang="en-US" sz="1600" smtClean="0"/>
              <a:t>When future writer was nine years old, in 1948, his parents were sent.  Right after their departure five hungry deserted children fell ill with measles, all younger brothers and Fanzaman's sisters one by one died.  The survived senior from orphans, the teenager Fanzaman sent to Kuzembetyevsky orphanage and already there he continued the education begun in the native village.</a:t>
            </a:r>
            <a:r>
              <a:rPr lang="en-US" sz="4000" smtClean="0"/>
              <a:t> </a:t>
            </a:r>
            <a:endParaRPr lang="ru-RU" sz="4000"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183515445"/>
      </p:ext>
    </p:extLst>
  </p:cSld>
  <p:clrMapOvr>
    <a:masterClrMapping/>
  </p:clrMapOvr>
  <p:transition spd="slow">
    <p:pull/>
  </p:transition>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en-US" sz="1600" smtClean="0">
                <a:solidFill>
                  <a:srgbClr val="00B050"/>
                </a:solidFill>
              </a:rPr>
              <a:t>After Stalin's death his parents got under the declared amnesty, and in three-four years came back to the native land. The family Batalov located in Menzelinsk. Fanzaman went to study in high school of a name of Vakhitov from which graduated in 1957. In school days its verses, small stories began to appear in the regional newspaper, the republican Pioneer editions (present "Yalkyn"), "Chayan". On its own expression "as if harnessed a young stallion and sent for collective-farm work", and it put for work to editorial office of the regional newspaper. Here it worked about a year, to an appeal on military service, actively cooperated with republican and regional newspapers. In the 1958-1960th years it passed army service in artillery armies in Ukraine, in the cities Khmelnytsky, Zhitomir, Zhmerinka. After demobilization I came back to Menzelinsk and still any period continued to work in the Menzelinsky regional newspaper. In the years of division of the republic into territorial zones I worked as the instructor of regional committee of All-Union Leninist Young Communist League. In 1963 integrated was areas again broke up into smaller units, in Sarmanov the regional newspaper "Leninchy" started leaving and the young journalist directed to work there as the head of department of letters. In one and a half years it again came back to work to the Menzelinsky regional newspaper.</a:t>
            </a:r>
            <a:br>
              <a:rPr lang="en-US" sz="1600" smtClean="0">
                <a:solidFill>
                  <a:srgbClr val="00B050"/>
                </a:solidFill>
              </a:rPr>
            </a:br>
            <a:r>
              <a:rPr lang="en-US" sz="1600" smtClean="0">
                <a:solidFill>
                  <a:srgbClr val="00B050"/>
                </a:solidFill>
              </a:rPr>
              <a:t>In 1961-1967 he  studied at faculty of journalism of the Kazan state university. In 1967 of the diplomaed journalist Fanzaman Battal invited to work as the editor in the Tatar newspaper of the Kaltasinsky area Bashkir the Autonomous Soviet Socialist Republic. In 1972-1983 he lived in Nizhnekamsk, he was a  chief of department of the City Council of People's Deputies. </a:t>
            </a:r>
            <a:endParaRPr lang="en-US" sz="1600" dirty="0">
              <a:solidFill>
                <a:srgbClr val="00B050"/>
              </a:solidFill>
            </a:endParaRPr>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567325005"/>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602445903"/>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en-US" sz="4800" b="1"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Conversation with the workers of Central and local libraries</a:t>
            </a:r>
            <a:endParaRPr lang="ru-RU" sz="48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797651619"/>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ru-RU" smtClean="0"/>
              <a:t>Проект на 2014-2015годы</a:t>
            </a:r>
            <a:endParaRPr lang="ru-RU"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738987932"/>
      </p:ext>
    </p:extLst>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en-US" sz="1800" smtClean="0"/>
              <a:t>I was in local library of Gulyukovo, where  the exhibition was from</a:t>
            </a:r>
            <a:br>
              <a:rPr lang="en-US" sz="1800" smtClean="0"/>
            </a:br>
            <a:r>
              <a:rPr lang="en-US" sz="1800" smtClean="0"/>
              <a:t> F. Battal’s books. Our librarian says that these books are often read by  young generation. </a:t>
            </a:r>
            <a:endParaRPr lang="ru-RU" sz="1800"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4284045298"/>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275104798"/>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en-US" sz="2400" b="1" spc="50" smtClean="0">
                <a:ln w="11430">
                  <a:solidFill>
                    <a:schemeClr val="accent6">
                      <a:lumMod val="50000"/>
                    </a:schemeClr>
                  </a:solidFill>
                </a:ln>
                <a:solidFill>
                  <a:srgbClr val="FFC000"/>
                </a:solidFill>
                <a:effectLst>
                  <a:outerShdw blurRad="76200" dist="50800" dir="5400000" algn="tl" rotWithShape="0">
                    <a:srgbClr val="000000">
                      <a:alpha val="65000"/>
                    </a:srgbClr>
                  </a:outerShdw>
                </a:effectLst>
              </a:rPr>
              <a:t>I went to the central library in Menzelinsk and met Marseliza Lipina. She says that the books of F. Battal are very popular among the readers.</a:t>
            </a:r>
            <a:endParaRPr lang="ru-RU" sz="2400" b="1" spc="50" dirty="0">
              <a:ln w="11430">
                <a:solidFill>
                  <a:schemeClr val="accent6">
                    <a:lumMod val="50000"/>
                  </a:schemeClr>
                </a:solidFill>
              </a:ln>
              <a:solidFill>
                <a:srgbClr val="FFC000"/>
              </a:solidFill>
              <a:effectLst>
                <a:outerShdw blurRad="76200" dist="50800" dir="5400000" algn="tl" rotWithShape="0">
                  <a:srgbClr val="000000">
                    <a:alpha val="65000"/>
                  </a:srgbClr>
                </a:outerShdw>
              </a:effectLst>
            </a:endParaRPr>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21242333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en-US" sz="3200" b="1" i="1" smtClean="0">
                <a:solidFill>
                  <a:srgbClr val="6600FF"/>
                </a:solidFill>
              </a:rPr>
              <a:t>Interview of my contemporaries about Fanzaman Battal's life </a:t>
            </a:r>
            <a:br>
              <a:rPr lang="en-US" sz="3200" b="1" i="1" smtClean="0">
                <a:solidFill>
                  <a:srgbClr val="6600FF"/>
                </a:solidFill>
              </a:rPr>
            </a:br>
            <a:r>
              <a:rPr lang="en-US" sz="3200" b="1" i="1" smtClean="0">
                <a:solidFill>
                  <a:srgbClr val="6600FF"/>
                </a:solidFill>
              </a:rPr>
              <a:t>and his creativity</a:t>
            </a:r>
            <a:endParaRPr lang="en-US" sz="3200" b="1" i="1" dirty="0">
              <a:solidFill>
                <a:srgbClr val="6600FF"/>
              </a:solidFill>
            </a:endParaRPr>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306949238"/>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608878511"/>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818523092"/>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442661837"/>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004226970"/>
      </p:ext>
    </p:extLst>
  </p:cSld>
  <p:clrMapOvr>
    <a:masterClrMapping/>
  </p:clrMapOvr>
  <mc:AlternateContent xmlns:mc="http://schemas.openxmlformats.org/markup-compatibility/2006">
    <mc:Choice xmlns:p14="http://schemas.microsoft.com/office/powerpoint/2010/main" Requires="p14">
      <p:transition spd="slow" p14:dur="800">
        <p14:flythrough dir="ou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0100473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257985987"/>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518025891"/>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732190388"/>
      </p:ext>
    </p:extLst>
  </p:cSld>
  <p:clrMapOvr>
    <a:masterClrMapping/>
  </p:clrMapOvr>
  <mc:AlternateContent xmlns:mc="http://schemas.openxmlformats.org/markup-compatibility/2006">
    <mc:Choice xmlns:p14="http://schemas.microsoft.com/office/powerpoint/2010/main" Requires="p14">
      <p:transition spd="slow" p14:dur="1600">
        <p14:prism dir="d" isContent="1"/>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896264330"/>
      </p:ext>
    </p:extLst>
  </p:cSld>
  <p:clrMapOvr>
    <a:masterClrMapping/>
  </p:clrMapOvr>
  <mc:AlternateContent xmlns:mc="http://schemas.openxmlformats.org/markup-compatibility/2006">
    <mc:Choice xmlns:p14="http://schemas.microsoft.com/office/powerpoint/2010/main" Requires="p14">
      <p:transition spd="slow" p14:dur="1600">
        <p14:prism dir="r" isContent="1"/>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286854602"/>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472649240"/>
      </p:ext>
    </p:extLst>
  </p:cSld>
  <p:clrMapOvr>
    <a:masterClrMapping/>
  </p:clrMapOvr>
  <mc:AlternateContent xmlns:mc="http://schemas.openxmlformats.org/markup-compatibility/2006">
    <mc:Choice xmlns:p14="http://schemas.microsoft.com/office/powerpoint/2010/main" Requires="p14">
      <p:transition spd="slow" p14:dur="1600">
        <p14:conveyor dir="r"/>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106719739"/>
      </p:ext>
    </p:extLst>
  </p:cSld>
  <p:clrMapOvr>
    <a:masterClrMapping/>
  </p:clrMapOvr>
  <mc:AlternateContent xmlns:mc="http://schemas.openxmlformats.org/markup-compatibility/2006">
    <mc:Choice xmlns:p14="http://schemas.microsoft.com/office/powerpoint/2010/main" Requires="p14">
      <p:transition spd="slow" p14:dur="1500">
        <p14:window/>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493342918"/>
      </p:ext>
    </p:extLst>
  </p:cSld>
  <p:clrMapOvr>
    <a:masterClrMapping/>
  </p:clrMapOvr>
  <mc:AlternateContent xmlns:mc="http://schemas.openxmlformats.org/markup-compatibility/2006">
    <mc:Choice xmlns:p14="http://schemas.microsoft.com/office/powerpoint/2010/main" Requires="p14">
      <p:transition spd="slow" p14:dur="1400">
        <p14:doors/>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712416055"/>
      </p:ext>
    </p:extLst>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847974096"/>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8082917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8309872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pPr defTabSz="1216025">
              <a:lnSpc>
                <a:spcPct val="90000"/>
              </a:lnSpc>
            </a:pPr>
            <a:r>
              <a:rPr lang="ru-RU"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Цель проекта: </a:t>
            </a:r>
            <a:r>
              <a:rPr lang="en-US"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en-US"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ru-RU"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изучение биографии Фанзамана Баттала; раскрытие значимости его творчества для современного читателя</a:t>
            </a:r>
            <a:endParaRPr lang="ru-RU"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243303339"/>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pPr algn="ctr"/>
            <a:r>
              <a:rPr lang="ru-RU" sz="2800" smtClean="0">
                <a:solidFill>
                  <a:srgbClr val="FF0000"/>
                </a:solidFill>
              </a:rPr>
              <a:t>Материалы средств массовой информации о жизни и творчестве известного писателя и публициста</a:t>
            </a:r>
            <a:endParaRPr lang="ru-RU" sz="2800" dirty="0">
              <a:solidFill>
                <a:srgbClr val="FF0000"/>
              </a:solidFill>
            </a:endParaRPr>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33493552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45521200"/>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174084701"/>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99796649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ru-RU" sz="3200" smtClean="0">
                <a:solidFill>
                  <a:srgbClr val="92D050"/>
                </a:solidFill>
                <a:effectLst/>
              </a:rPr>
              <a:t>Наше школьное телевидение приготовила материалы о нашем земляке</a:t>
            </a:r>
            <a:endParaRPr lang="ru-RU" sz="3200" dirty="0">
              <a:solidFill>
                <a:srgbClr val="92D050"/>
              </a:solidFill>
            </a:endParaRPr>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569796483"/>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ru-RU" sz="3200" smtClean="0">
                <a:solidFill>
                  <a:srgbClr val="FF0000"/>
                </a:solidFill>
              </a:rPr>
              <a:t>Известный публицист Ф.Баттал часто посещает нашу школу</a:t>
            </a:r>
            <a:endParaRPr lang="ru-RU" sz="3200" dirty="0">
              <a:solidFill>
                <a:srgbClr val="FF0000"/>
              </a:solidFill>
            </a:endParaRPr>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728097965"/>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4024276305"/>
      </p:ext>
    </p:extLst>
  </p:cSld>
  <p:clrMapOvr>
    <a:masterClrMapping/>
  </p:clrMapOvr>
  <p:transition spd="slow">
    <p:push dir="u"/>
  </p:transition>
</p:sld>
</file>

<file path=ppt/slides/slide4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570081287"/>
      </p:ext>
    </p:extLst>
  </p:cSld>
  <p:clrMapOvr>
    <a:masterClrMapping/>
  </p:clrMapOvr>
  <p:transition spd="slow">
    <p:cover/>
  </p:transition>
</p:sld>
</file>

<file path=ppt/slides/slide4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762304301"/>
      </p:ext>
    </p:extLst>
  </p:cSld>
  <p:clrMapOvr>
    <a:masterClrMapping/>
  </p:clrMapOvr>
  <p:transition spd="slow">
    <p:cover/>
  </p:transition>
</p:sld>
</file>

<file path=ppt/slides/slide4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2908311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pPr algn="l"/>
            <a:r>
              <a:rPr lang="en-US" sz="4000" b="1" cap="all"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r>
            <a:br>
              <a:rPr lang="en-US" sz="4000" b="1" cap="all"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br>
            <a:r>
              <a:rPr lang="ru-RU" sz="4000" b="1" cap="all"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1) доказать актуальность творчества Фанзамана Баттала;</a:t>
            </a:r>
            <a:br>
              <a:rPr lang="ru-RU" sz="4000" b="1" cap="all"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br>
            <a:r>
              <a:rPr lang="ru-RU" sz="4000" b="1" cap="all"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2) выяснить насколько хорошо современный читатель ознакомлен с творчеством Фанзамана Баттала;</a:t>
            </a:r>
            <a:br>
              <a:rPr lang="ru-RU" sz="4000" b="1" cap="all"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br>
            <a:r>
              <a:rPr lang="ru-RU" sz="4000" b="1" cap="all"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3) привить интерес к творчеству Фанзамана Баттала среди своих сверстников </a:t>
            </a:r>
            <a:endPar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58096455"/>
      </p:ext>
    </p:extLst>
  </p:cSld>
  <p:clrMapOvr>
    <a:masterClrMapping/>
  </p:clrMapOvr>
  <mc:AlternateContent xmlns:mc="http://schemas.openxmlformats.org/markup-compatibility/2006">
    <mc:Choice xmlns:p14="http://schemas.microsoft.com/office/powerpoint/2010/main" Requires="p14">
      <p:transition spd="slow" p14:dur="2000">
        <p14:prism isContent="1"/>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689459151"/>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endParaRPr lang="ru-RU"/>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555253176"/>
      </p:ext>
    </p:extLst>
  </p:cSld>
  <p:clrMapOvr>
    <a:masterClrMapping/>
  </p:clrMapOvr>
  <p:transition spd="med">
    <p:fade/>
  </p:transition>
</p:sld>
</file>

<file path=ppt/slides/slide5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en-US" sz="4000" smtClean="0"/>
              <a:t>       Used resources:</a:t>
            </a:r>
            <a:endParaRPr lang="en-US" sz="4000"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442647780"/>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pPr algn="ctr" defTabSz="1216025">
              <a:lnSpc>
                <a:spcPct val="90000"/>
              </a:lnSpc>
            </a:pPr>
            <a:r>
              <a:rPr lang="ru-RU"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Предмет исследования:</a:t>
            </a:r>
            <a:br>
              <a:rPr lang="ru-RU"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br>
            <a:r>
              <a:rPr lang="ru-RU"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a:r>
            <a:br>
              <a:rPr lang="ru-RU"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br>
            <a:r>
              <a:rPr lang="ru-RU"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материалы из личного архива </a:t>
            </a:r>
            <a:br>
              <a:rPr lang="ru-RU"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br>
            <a:r>
              <a:rPr lang="ru-RU"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Фанзамана Баттала; </a:t>
            </a:r>
            <a:br>
              <a:rPr lang="ru-RU"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br>
            <a:r>
              <a:rPr lang="ru-RU"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статьи из СМИ;</a:t>
            </a:r>
            <a:r>
              <a:rPr lang="en-US"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a:r>
            <a:br>
              <a:rPr lang="en-US"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br>
            <a:r>
              <a:rPr lang="ru-RU"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воспоминания сельчан</a:t>
            </a:r>
            <a:endParaRPr lang="ru-RU"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904809034"/>
      </p:ext>
    </p:extLst>
  </p:cSld>
  <p:clrMapOvr>
    <a:masterClrMapping/>
  </p:clrMapOvr>
  <p:transition spd="slow">
    <p:cover/>
  </p:transition>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ru-RU" b="1" smtClean="0"/>
              <a:t>Актуальность:</a:t>
            </a:r>
            <a:r>
              <a:rPr lang="ru-RU" smtClean="0"/>
              <a:t> </a:t>
            </a:r>
            <a:endParaRPr lang="ru-RU"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4002865290"/>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pPr defTabSz="1216025">
              <a:lnSpc>
                <a:spcPct val="90000"/>
              </a:lnSpc>
            </a:pPr>
            <a:r>
              <a:rPr lang="ru-RU" sz="4000" smtClean="0"/>
              <a:t/>
            </a:r>
            <a:br>
              <a:rPr lang="ru-RU" sz="4000" smtClean="0"/>
            </a:br>
            <a:r>
              <a:rPr lang="ru-RU" sz="4000" b="1" i="1" smtClean="0"/>
              <a:t>- </a:t>
            </a:r>
            <a:r>
              <a:rPr lang="ru-RU" sz="3200" b="1" i="1" smtClean="0"/>
              <a:t>войти </a:t>
            </a:r>
            <a:r>
              <a:rPr lang="en-US" sz="3200" b="1" i="1" smtClean="0"/>
              <a:t> </a:t>
            </a:r>
            <a:r>
              <a:rPr lang="ru-RU" sz="3200" b="1" i="1" smtClean="0"/>
              <a:t>в </a:t>
            </a:r>
            <a:r>
              <a:rPr lang="en-US" sz="3200" b="1" i="1" smtClean="0">
                <a:latin typeface="Magneto" pitchFamily="82" charset="0"/>
              </a:rPr>
              <a:t> </a:t>
            </a:r>
            <a:r>
              <a:rPr lang="ru-RU" sz="3200" b="1" i="1" smtClean="0"/>
              <a:t>контакт с Фанзаманом Батталом; </a:t>
            </a:r>
            <a:r>
              <a:rPr lang="en-US" sz="3200" b="1" i="1" smtClean="0">
                <a:latin typeface="Magneto" pitchFamily="82" charset="0"/>
              </a:rPr>
              <a:t/>
            </a:r>
            <a:br>
              <a:rPr lang="en-US" sz="3200" b="1" i="1" smtClean="0">
                <a:latin typeface="Magneto" pitchFamily="82" charset="0"/>
              </a:rPr>
            </a:br>
            <a:r>
              <a:rPr lang="ru-RU" sz="3200" b="1" i="1" smtClean="0"/>
              <a:t>- изучить материалы из семейного архива Фанзамана Баттала; </a:t>
            </a:r>
            <a:br>
              <a:rPr lang="ru-RU" sz="3200" b="1" i="1" smtClean="0"/>
            </a:br>
            <a:r>
              <a:rPr lang="ru-RU" sz="3200" b="1" i="1" smtClean="0"/>
              <a:t>- встретиться с его сельчанами; </a:t>
            </a:r>
            <a:r>
              <a:rPr lang="en-US" sz="3200" b="1" i="1" smtClean="0">
                <a:latin typeface="Magneto" pitchFamily="82" charset="0"/>
              </a:rPr>
              <a:t/>
            </a:r>
            <a:br>
              <a:rPr lang="en-US" sz="3200" b="1" i="1" smtClean="0">
                <a:latin typeface="Magneto" pitchFamily="82" charset="0"/>
              </a:rPr>
            </a:br>
            <a:r>
              <a:rPr lang="en-US" sz="3200" b="1" i="1" smtClean="0">
                <a:latin typeface="Magneto" pitchFamily="82" charset="0"/>
              </a:rPr>
              <a:t>- </a:t>
            </a:r>
            <a:r>
              <a:rPr lang="ru-RU" sz="3200" b="1" i="1" smtClean="0"/>
              <a:t>провести опрос среди учащихся; </a:t>
            </a:r>
            <a:r>
              <a:rPr lang="en-US" sz="3200" b="1" i="1" smtClean="0">
                <a:latin typeface="Magneto" pitchFamily="82" charset="0"/>
              </a:rPr>
              <a:t/>
            </a:r>
            <a:br>
              <a:rPr lang="en-US" sz="3200" b="1" i="1" smtClean="0">
                <a:latin typeface="Magneto" pitchFamily="82" charset="0"/>
              </a:rPr>
            </a:br>
            <a:r>
              <a:rPr lang="ru-RU" sz="3200" b="1" i="1" smtClean="0"/>
              <a:t>- встретиться с  библиотекарями местных и Мензелинской центральной библиотек; </a:t>
            </a:r>
            <a:r>
              <a:rPr lang="en-US" sz="3200" b="1" i="1" smtClean="0">
                <a:latin typeface="Magneto" pitchFamily="82" charset="0"/>
              </a:rPr>
              <a:t/>
            </a:r>
            <a:br>
              <a:rPr lang="en-US" sz="3200" b="1" i="1" smtClean="0">
                <a:latin typeface="Magneto" pitchFamily="82" charset="0"/>
              </a:rPr>
            </a:br>
            <a:r>
              <a:rPr lang="en-US" sz="3200" b="1" i="1" smtClean="0">
                <a:latin typeface="Magneto" pitchFamily="82" charset="0"/>
              </a:rPr>
              <a:t>- </a:t>
            </a:r>
            <a:r>
              <a:rPr lang="ru-RU" sz="3200" b="1" i="1" smtClean="0"/>
              <a:t>обобщить изученный материал</a:t>
            </a:r>
            <a:endParaRPr lang="ru-RU" sz="3200" b="1" i="1" dirty="0"/>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690076642"/>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Заголовок 1" hidden="1"/>
          <p:cNvSpPr>
            <a:spLocks noGrp="1"/>
          </p:cNvSpPr>
          <p:nvPr>
            <p:ph type="title"/>
          </p:nvPr>
        </p:nvSpPr>
        <p:spPr/>
        <p:txBody>
          <a:bodyPr/>
          <a:lstStyle/>
          <a:p>
            <a:r>
              <a:rPr lang="en-US"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ru-RU"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Методы</a:t>
            </a:r>
            <a:r>
              <a:rPr lang="en-US"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ru-RU"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исследования: </a:t>
            </a:r>
            <a:r>
              <a:rPr lang="en-US"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 </a:t>
            </a:r>
            <a:r>
              <a:rPr lang="ru-RU"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изучение биографии и творчество;</a:t>
            </a:r>
            <a:r>
              <a:rPr lang="en-US"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en-US"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en-US"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ru-RU"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метод опроса;</a:t>
            </a:r>
            <a:r>
              <a:rPr lang="en-US"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en-US"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en-US"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ru-RU"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поиск полезной информации в Интернете;</a:t>
            </a:r>
            <a:r>
              <a:rPr lang="en-US"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en-US"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en-US"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ru-RU"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анализ;</a:t>
            </a:r>
            <a:r>
              <a:rPr lang="en-US"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en-US"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en-US"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r>
              <a:rPr lang="ru-RU"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обобщение</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3" name="Рисунок 2"/>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172556729"/>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457</Words>
  <Application>Microsoft Office PowerPoint</Application>
  <PresentationFormat>Экран (4:3)</PresentationFormat>
  <Paragraphs>21</Paragraphs>
  <Slides>52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52</vt:i4>
      </vt:variant>
    </vt:vector>
  </HeadingPairs>
  <TitlesOfParts>
    <vt:vector size="53" baseType="lpstr">
      <vt:lpstr>Тема Office</vt:lpstr>
      <vt:lpstr>Презентация PowerPoint</vt:lpstr>
      <vt:lpstr>Проект на 2014-2015годы</vt:lpstr>
      <vt:lpstr>Презентация PowerPoint</vt:lpstr>
      <vt:lpstr>Цель проекта:  изучение биографии Фанзамана Баттала; раскрытие значимости его творчества для современного читателя</vt:lpstr>
      <vt:lpstr> 1) доказать актуальность творчества Фанзамана Баттала; 2) выяснить насколько хорошо современный читатель ознакомлен с творчеством Фанзамана Баттала; 3) привить интерес к творчеству Фанзамана Баттала среди своих сверстников </vt:lpstr>
      <vt:lpstr>Предмет исследования:  материалы из личного архива  Фанзамана Баттала;  статьи из СМИ;  воспоминания сельчан</vt:lpstr>
      <vt:lpstr>Актуальность: </vt:lpstr>
      <vt:lpstr> - войти  в  контакт с Фанзаманом Батталом;  - изучить материалы из семейного архива Фанзамана Баттала;  - встретиться с его сельчанами;  - провести опрос среди учащихся;  - встретиться с  библиотекарями местных и Мензелинской центральной библиотек;  - обобщить изученный материал</vt:lpstr>
      <vt:lpstr>   Методы исследования:   - изучение биографии и творчество; - метод опроса; - поиск полезной информации в Интернете; - анализ; - обобщение</vt:lpstr>
      <vt:lpstr> Гипотеза: чем больше мы узнаем о Фанзамане Баттале, изучаем его творчество, тем больше не перестаем удивляться его высокой нравственности как человека и гениальности как писателя.</vt:lpstr>
      <vt:lpstr>The UK-Russia Year of Culture 2014 will celebrate the rich and diverse cultural heritage of both countries. It aims to foster cultural exchange and the flow of ideas whilst developing stronger relations between people, institutions and governments. The scale of the programme across arts, education, language and science is indicative of a huge improvement in cultural relations.</vt:lpstr>
      <vt:lpstr>Презентация PowerPoint</vt:lpstr>
      <vt:lpstr>Today, we are hugely pleased to announce that 2014 will be the Russia-UK Year of Culture. More than 250 events in the sphere of culture, science, education and sports, which will be held both in Russia and the UK, will undoubtedly attract the attention of many people, including youth. It will serve the cause of better mutual understanding between our peoples, will lay a solid foundation for long-term cooperation in the future in various areas. </vt:lpstr>
      <vt:lpstr>I am delighted to announce the start of this new initiative. The UK’s cultural and educational relationship with Russia matters enormously and the UK-Russia Year of Culture will create new links between people, institutions and businesses in both our countries. Russia and the UK are renowned for their cultural and creative contribution to the world so it is right that we come together to celebrate our grand traditions in 2014 whilst initiating new collaborations for the future. </vt:lpstr>
      <vt:lpstr>Презентация PowerPoint</vt:lpstr>
      <vt:lpstr>He was born on February 16, 1939 in Urusovo's village of our area in Saitbattal's family, the personality extraordinary, being exposed in due time to persecutions as "fist", "the enemy of the people" and the religious attendant, deprived of the electoral rights which property several times was confiscated, and most sent it twice.  Later he so told: "I was born in Urusovo's village (in Tatar "Urys". – From an edition). The mullah of the village made a naming ceremony. When grew up, we somehow together with mother went on a visit to relatives who had a radio receiver. From a black box I heard words in the Tatar language: "The Russian people – the great people". And as writing of the words "Urusovo" and "Russian" in Tatar sounds equally, understood that inhabitants of our village – great people. I even jumped up for pleasure. I thought that inhabitants of our village well-known for the whole world! As I was mistaken by children's naivety. I understood that our village though is called as "Urusovo", but is purely Muslim". When future writer was nine years old, in 1948, his parents were sent.  Right after their departure five hungry deserted children fell ill with measles, all younger brothers and Fanzaman's sisters one by one died.  The survived senior from orphans, the teenager Fanzaman sent to Kuzembetyevsky orphanage and already there he continued the education begun in the native village. </vt:lpstr>
      <vt:lpstr>After Stalin's death his parents got under the declared amnesty, and in three-four years came back to the native land. The family Batalov located in Menzelinsk. Fanzaman went to study in high school of a name of Vakhitov from which graduated in 1957. In school days its verses, small stories began to appear in the regional newspaper, the republican Pioneer editions (present "Yalkyn"), "Chayan". On its own expression "as if harnessed a young stallion and sent for collective-farm work", and it put for work to editorial office of the regional newspaper. Here it worked about a year, to an appeal on military service, actively cooperated with republican and regional newspapers. In the 1958-1960th years it passed army service in artillery armies in Ukraine, in the cities Khmelnytsky, Zhitomir, Zhmerinka. After demobilization I came back to Menzelinsk and still any period continued to work in the Menzelinsky regional newspaper. In the years of division of the republic into territorial zones I worked as the instructor of regional committee of All-Union Leninist Young Communist League. In 1963 integrated was areas again broke up into smaller units, in Sarmanov the regional newspaper "Leninchy" started leaving and the young journalist directed to work there as the head of department of letters. In one and a half years it again came back to work to the Menzelinsky regional newspaper. In 1961-1967 he  studied at faculty of journalism of the Kazan state university. In 1967 of the diplomaed journalist Fanzaman Battal invited to work as the editor in the Tatar newspaper of the Kaltasinsky area Bashkir the Autonomous Soviet Socialist Republic. In 1972-1983 he lived in Nizhnekamsk, he was a  chief of department of the City Council of People's Deputies. </vt:lpstr>
      <vt:lpstr>Презентация PowerPoint</vt:lpstr>
      <vt:lpstr>Conversation with the workers of Central and local libraries</vt:lpstr>
      <vt:lpstr>I was in local library of Gulyukovo, where  the exhibition was from  F. Battal’s books. Our librarian says that these books are often read by  young generation. </vt:lpstr>
      <vt:lpstr>Презентация PowerPoint</vt:lpstr>
      <vt:lpstr>I went to the central library in Menzelinsk and met Marseliza Lipina. She says that the books of F. Battal are very popular among the readers.</vt:lpstr>
      <vt:lpstr>Interview of my contemporaries about Fanzaman Battal's life  and his creativity</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Материалы средств массовой информации о жизни и творчестве известного писателя и публициста</vt:lpstr>
      <vt:lpstr>Презентация PowerPoint</vt:lpstr>
      <vt:lpstr>Презентация PowerPoint</vt:lpstr>
      <vt:lpstr>Презентация PowerPoint</vt:lpstr>
      <vt:lpstr>Наше школьное телевидение приготовила материалы о нашем земляке</vt:lpstr>
      <vt:lpstr>Известный публицист Ф.Баттал часто посещает нашу школу</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Used resources:</vt:lpstr>
    </vt:vector>
  </TitlesOfParts>
  <Company>Reanimator Extreme Edition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Администратор</dc:creator>
  <cp:lastModifiedBy>Администратор</cp:lastModifiedBy>
  <cp:revision>1</cp:revision>
  <dcterms:created xsi:type="dcterms:W3CDTF">2016-02-03T06:37:29Z</dcterms:created>
  <dcterms:modified xsi:type="dcterms:W3CDTF">2016-02-03T06:37:29Z</dcterms:modified>
</cp:coreProperties>
</file>